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79" r:id="rId2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C8470-A4F6-4737-99E2-B4F608BC632A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DED11-138C-46E9-BCAC-55A5A6B6E96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11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4" name="Google Shape;47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Dikdörtgen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Dikdörtgen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üz Bağlayıcı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Düz Bağlayıcı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Dikdörtgen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8" name="İçerik Yer Tutucus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tr-TR"/>
          </a:p>
        </p:txBody>
      </p:sp>
      <p:sp>
        <p:nvSpPr>
          <p:cNvPr id="9" name="Dikdörtgen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Düz Bağlayıcı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Düz Bağlayıcı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Düz Bağlayıcı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Dikdörtgen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Düz Bağlayıcı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9" name="İçerik Yer Tutucus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İçerik Yer Tutucus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3" name="İçerik Yer Tutucus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12" name="Metin Yer Tutucusu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4" name="Metin Yer Tutucusu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8" name="Düz Bağlayıcı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Dikdörtgen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Düz Bağlayıcı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İçerik Yer Tutucus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21" name="Veri Yer Tutucusu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23" name="Altbilgi Yer Tutucusu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10" name="Düz Bağlayıcı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Dikdörtgen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üz Bağlayıcı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Düz Bağlayıcı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Düz Bağlayıcı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Veri Yer Tutucusu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21" name="Altbilgi Yer Tutucusu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üz Bağlayıcı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4.12.2021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Düz Bağlayıcı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Düz Bağlayıcı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Dikdörtgen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üz Bağlayıcı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7.png"/><Relationship Id="rId7" Type="http://schemas.openxmlformats.org/officeDocument/2006/relationships/hyperlink" Target="https://en.scratch-wiki.info/wiki/Control_Block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scratch-wiki.info/wiki/Debugging_Scripts" TargetMode="External"/><Relationship Id="rId5" Type="http://schemas.openxmlformats.org/officeDocument/2006/relationships/hyperlink" Target="https://en.scratch-wiki.info/wiki/Conversations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9" y="-172264"/>
            <a:ext cx="9394889" cy="70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331640" y="836712"/>
            <a:ext cx="7344816" cy="936104"/>
          </a:xfrm>
        </p:spPr>
        <p:txBody>
          <a:bodyPr>
            <a:normAutofit fontScale="90000"/>
          </a:bodyPr>
          <a:lstStyle/>
          <a:p>
            <a:r>
              <a:rPr lang="tr-TR" sz="53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dirty="0"/>
          </a:p>
        </p:txBody>
      </p:sp>
      <p:pic>
        <p:nvPicPr>
          <p:cNvPr id="1045" name="Picture 21" descr="C:\Users\ilyas\AppData\Local\Microsoft\Windows\INetCache\IE\DLFFPA0B\9461183065_9b58e060f2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86804"/>
            <a:ext cx="3284838" cy="33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ilyas\AppData\Local\Microsoft\Windows\INetCache\IE\JB9NVCDX\hello-1546041_640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53796"/>
            <a:ext cx="487680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oom Clou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0637" y="53762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9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12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1" y="4724400"/>
            <a:ext cx="1676400" cy="2133600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822786" y="1314969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İşlemler 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0" y="3277040"/>
            <a:ext cx="1704206" cy="35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2051720" y="2132856"/>
            <a:ext cx="6912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tr-TR" sz="2000" dirty="0"/>
              <a:t>Şimdi şu sorulara cevap arayalım : </a:t>
            </a:r>
          </a:p>
          <a:p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Birinin bir ödevi yapmamasının nedenleri nelerdir?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Birinin ödevini yapmamasının tuhaf, eğlenceli veya fantastik nedenleri nelerdir?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Birileri görevlerini(ödevlerini) yapmadıklarını  öğrendiğinde ne yapabilir, neler olabilir?</a:t>
            </a:r>
            <a:endParaRPr lang="tr-TR" sz="3200" dirty="0"/>
          </a:p>
          <a:p>
            <a:pPr lvl="0" fontAlgn="base"/>
            <a:endParaRPr lang="tr-TR" sz="2000" dirty="0"/>
          </a:p>
        </p:txBody>
      </p:sp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0" y="1772816"/>
            <a:ext cx="1179366" cy="15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8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1" y="4770595"/>
            <a:ext cx="1676400" cy="2133600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822786" y="1314969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r-TR" sz="3200" b="1" dirty="0"/>
              <a:t>Karakter Hakkında</a:t>
            </a:r>
            <a:r>
              <a:rPr lang="tr-TR" sz="3200" dirty="0"/>
              <a:t>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0" y="3277040"/>
            <a:ext cx="1704206" cy="35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1043608" y="1916832"/>
            <a:ext cx="691276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Aktivitenin konusuna  uygun bir karakteri okul hayatında yaşadıklarınızı dikkate alarak hayal etmeye çalışın.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Karakterinizin böyle bir durumda ne  söylediğini, düşündüğünü veya yazdığınız kodu çalıştırmak isteyenlere karakteriniz hakkında  neler göstermek istediğinizi belirlemeniz gerekmektedir.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Karakteriniz akıllı, cesur, esnek ve zeki mi? Karar vermelisiniz.</a:t>
            </a:r>
          </a:p>
          <a:p>
            <a:pPr lvl="0" fontAlgn="base"/>
            <a:endParaRPr lang="tr-TR" sz="2000" dirty="0"/>
          </a:p>
        </p:txBody>
      </p:sp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0" y="1772816"/>
            <a:ext cx="1179366" cy="15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7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1" y="4770595"/>
            <a:ext cx="1569509" cy="1997557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678770" y="1127646"/>
            <a:ext cx="64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Eklenti Çözüm </a:t>
            </a:r>
            <a:r>
              <a:rPr lang="tr-TR" sz="3200" b="1" dirty="0" err="1"/>
              <a:t>Klavuzu</a:t>
            </a:r>
            <a:r>
              <a:rPr lang="tr-TR" sz="3200" b="1" dirty="0"/>
              <a:t>: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9" y="2213121"/>
            <a:ext cx="1056044" cy="13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772609"/>
            <a:ext cx="2679599" cy="4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528411" y="2132056"/>
            <a:ext cx="5493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000" b="1" dirty="0"/>
              <a:t>Silinen  bir karakteri geri yükleme..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23336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625672" y="2780928"/>
            <a:ext cx="4396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Düzenle-Kuklayı Geri Getir</a:t>
            </a:r>
          </a:p>
        </p:txBody>
      </p:sp>
    </p:spTree>
    <p:extLst>
      <p:ext uri="{BB962C8B-B14F-4D97-AF65-F5344CB8AC3E}">
        <p14:creationId xmlns:p14="http://schemas.microsoft.com/office/powerpoint/2010/main" val="90937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1" y="4770595"/>
            <a:ext cx="1569509" cy="1997557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678770" y="1127646"/>
            <a:ext cx="64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Eklenti Çözüm </a:t>
            </a:r>
            <a:r>
              <a:rPr lang="tr-TR" sz="3200" b="1" dirty="0" err="1"/>
              <a:t>Klavuzu</a:t>
            </a:r>
            <a:r>
              <a:rPr lang="tr-TR" sz="3200" b="1" dirty="0"/>
              <a:t>: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2362888"/>
            <a:ext cx="1179366" cy="15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528411" y="2132056"/>
            <a:ext cx="5493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Silinen kodu geri getirme.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625672" y="2780928"/>
            <a:ext cx="3970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Sağ </a:t>
            </a:r>
            <a:r>
              <a:rPr lang="tr-TR" sz="2400" dirty="0" err="1"/>
              <a:t>mouse</a:t>
            </a:r>
            <a:r>
              <a:rPr lang="tr-TR" sz="2400" dirty="0"/>
              <a:t>  - Geri Al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19" y="3501008"/>
            <a:ext cx="26003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1815" y="1844824"/>
            <a:ext cx="2679599" cy="4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61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31" y="4770595"/>
            <a:ext cx="1569509" cy="1997557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678770" y="1127646"/>
            <a:ext cx="64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Eklenti Çözüm </a:t>
            </a:r>
            <a:r>
              <a:rPr lang="tr-TR" sz="3200" b="1" dirty="0" err="1"/>
              <a:t>Klavuzu</a:t>
            </a:r>
            <a:r>
              <a:rPr lang="tr-TR" sz="3200" b="1" dirty="0"/>
              <a:t>: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34" y="2492896"/>
            <a:ext cx="930464" cy="11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528411" y="2132056"/>
            <a:ext cx="5493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Karakter yönünü çevirme</a:t>
            </a:r>
          </a:p>
        </p:txBody>
      </p:sp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05261"/>
              </p:ext>
            </p:extLst>
          </p:nvPr>
        </p:nvGraphicFramePr>
        <p:xfrm>
          <a:off x="2411759" y="2708920"/>
          <a:ext cx="6227572" cy="372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Karakter seç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Kostümler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Seç aracı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Yatay Çevir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image9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480313" y="3413638"/>
            <a:ext cx="1008112" cy="947347"/>
          </a:xfrm>
          <a:prstGeom prst="rect">
            <a:avLst/>
          </a:prstGeom>
          <a:ln/>
        </p:spPr>
      </p:pic>
      <p:pic>
        <p:nvPicPr>
          <p:cNvPr id="15" name="image8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887198" y="3566232"/>
            <a:ext cx="1387971" cy="642157"/>
          </a:xfrm>
          <a:prstGeom prst="rect">
            <a:avLst/>
          </a:prstGeom>
          <a:ln/>
        </p:spPr>
      </p:pic>
      <p:pic>
        <p:nvPicPr>
          <p:cNvPr id="16" name="image7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796136" y="3591328"/>
            <a:ext cx="864096" cy="650827"/>
          </a:xfrm>
          <a:prstGeom prst="rect">
            <a:avLst/>
          </a:prstGeom>
          <a:ln/>
        </p:spPr>
      </p:pic>
      <p:pic>
        <p:nvPicPr>
          <p:cNvPr id="17" name="image3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7211259" y="3591328"/>
            <a:ext cx="1080120" cy="651254"/>
          </a:xfrm>
          <a:prstGeom prst="rect">
            <a:avLst/>
          </a:prstGeom>
          <a:ln/>
        </p:spPr>
      </p:pic>
      <p:sp>
        <p:nvSpPr>
          <p:cNvPr id="25" name="Yukarı Bükülü Ok 24"/>
          <p:cNvSpPr/>
          <p:nvPr/>
        </p:nvSpPr>
        <p:spPr>
          <a:xfrm>
            <a:off x="2984369" y="4293096"/>
            <a:ext cx="1155583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6" name="Aşağı Bükülü Ok 25"/>
          <p:cNvSpPr/>
          <p:nvPr/>
        </p:nvSpPr>
        <p:spPr>
          <a:xfrm>
            <a:off x="4716016" y="3068960"/>
            <a:ext cx="1512168" cy="4972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30" name="Yukarı Bükülü Ok 29"/>
          <p:cNvSpPr/>
          <p:nvPr/>
        </p:nvSpPr>
        <p:spPr>
          <a:xfrm>
            <a:off x="6370472" y="4293096"/>
            <a:ext cx="1155583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9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772609"/>
            <a:ext cx="2679599" cy="4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8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638786"/>
            <a:ext cx="1569509" cy="1997557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678770" y="1127646"/>
            <a:ext cx="64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Eklenti Çözüm </a:t>
            </a:r>
            <a:r>
              <a:rPr lang="tr-TR" sz="3200" b="1" dirty="0" err="1"/>
              <a:t>Klavuzu</a:t>
            </a:r>
            <a:r>
              <a:rPr lang="tr-TR" sz="3200" b="1" dirty="0"/>
              <a:t>: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9" y="2348880"/>
            <a:ext cx="100653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528411" y="2132056"/>
            <a:ext cx="5860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Karakter boyutunu değiştirme</a:t>
            </a:r>
          </a:p>
        </p:txBody>
      </p:sp>
      <p:sp>
        <p:nvSpPr>
          <p:cNvPr id="25" name="Yukarı Bükülü Ok 24"/>
          <p:cNvSpPr/>
          <p:nvPr/>
        </p:nvSpPr>
        <p:spPr>
          <a:xfrm>
            <a:off x="4139952" y="4462595"/>
            <a:ext cx="2060162" cy="6945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0696"/>
              </p:ext>
            </p:extLst>
          </p:nvPr>
        </p:nvGraphicFramePr>
        <p:xfrm>
          <a:off x="2966472" y="2933696"/>
          <a:ext cx="4341832" cy="407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0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8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highlight>
                            <a:srgbClr val="FFFFFF"/>
                          </a:highlight>
                        </a:rPr>
                        <a:t>Karakteri seç -&gt;</a:t>
                      </a:r>
                      <a:endParaRPr lang="tr-TR" sz="2400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highlight>
                            <a:srgbClr val="FFFFFF"/>
                          </a:highlight>
                        </a:rPr>
                        <a:t>Boyut değiştir.</a:t>
                      </a:r>
                      <a:endParaRPr lang="tr-TR" sz="2400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image9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408124" y="3501008"/>
            <a:ext cx="1215800" cy="1080119"/>
          </a:xfrm>
          <a:prstGeom prst="rect">
            <a:avLst/>
          </a:prstGeom>
          <a:ln/>
        </p:spPr>
      </p:pic>
      <p:pic>
        <p:nvPicPr>
          <p:cNvPr id="20" name="image4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58418" y="3619539"/>
            <a:ext cx="1633862" cy="843056"/>
          </a:xfrm>
          <a:prstGeom prst="rect">
            <a:avLst/>
          </a:prstGeom>
          <a:ln/>
        </p:spPr>
      </p:pic>
      <p:pic>
        <p:nvPicPr>
          <p:cNvPr id="14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772609"/>
            <a:ext cx="2679599" cy="4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51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678770" y="1127646"/>
            <a:ext cx="64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Eklenti Çözüm </a:t>
            </a:r>
            <a:r>
              <a:rPr lang="tr-TR" sz="3200" b="1" dirty="0" err="1"/>
              <a:t>Klavuzu</a:t>
            </a:r>
            <a:r>
              <a:rPr lang="tr-TR" sz="3200" b="1" dirty="0"/>
              <a:t>: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lyas\AppData\Local\Microsoft\Windows\INetCache\IE\DLFFPA0B\question-683251_64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7" y="2142148"/>
            <a:ext cx="999321" cy="12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1822785" y="1988840"/>
            <a:ext cx="6816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dirty="0"/>
              <a:t>“Bekleme” blokları ile sıralama kodu </a:t>
            </a:r>
            <a:r>
              <a:rPr lang="tr-TR" sz="2400" dirty="0" err="1"/>
              <a:t>ouşturma</a:t>
            </a:r>
            <a:r>
              <a:rPr lang="tr-TR" sz="2400" dirty="0"/>
              <a:t>.</a:t>
            </a:r>
            <a:endParaRPr lang="tr-TR" sz="2400" b="1" dirty="0"/>
          </a:p>
        </p:txBody>
      </p:sp>
      <p:sp>
        <p:nvSpPr>
          <p:cNvPr id="5" name="Dikdörtgen 4"/>
          <p:cNvSpPr/>
          <p:nvPr/>
        </p:nvSpPr>
        <p:spPr>
          <a:xfrm>
            <a:off x="2411760" y="3059668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Ana Karakter :</a:t>
            </a:r>
          </a:p>
        </p:txBody>
      </p:sp>
      <p:sp>
        <p:nvSpPr>
          <p:cNvPr id="6" name="Dikdörtgen 5"/>
          <p:cNvSpPr/>
          <p:nvPr/>
        </p:nvSpPr>
        <p:spPr>
          <a:xfrm>
            <a:off x="5652120" y="308624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İkinci Karakter : </a:t>
            </a:r>
          </a:p>
        </p:txBody>
      </p:sp>
      <p:pic>
        <p:nvPicPr>
          <p:cNvPr id="17" name="Resim 16"/>
          <p:cNvPicPr/>
          <p:nvPr/>
        </p:nvPicPr>
        <p:blipFill>
          <a:blip r:embed="rId5"/>
          <a:stretch>
            <a:fillRect/>
          </a:stretch>
        </p:blipFill>
        <p:spPr>
          <a:xfrm>
            <a:off x="5652120" y="3540965"/>
            <a:ext cx="2688145" cy="2175624"/>
          </a:xfrm>
          <a:prstGeom prst="rect">
            <a:avLst/>
          </a:prstGeom>
        </p:spPr>
      </p:pic>
      <p:pic>
        <p:nvPicPr>
          <p:cNvPr id="18" name="Resim 17"/>
          <p:cNvPicPr/>
          <p:nvPr/>
        </p:nvPicPr>
        <p:blipFill>
          <a:blip r:embed="rId6"/>
          <a:stretch>
            <a:fillRect/>
          </a:stretch>
        </p:blipFill>
        <p:spPr>
          <a:xfrm>
            <a:off x="2411760" y="3681753"/>
            <a:ext cx="2657841" cy="1958149"/>
          </a:xfrm>
          <a:prstGeom prst="rect">
            <a:avLst/>
          </a:prstGeom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628800"/>
            <a:ext cx="2679599" cy="48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2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79" y="1484784"/>
            <a:ext cx="7038221" cy="5278667"/>
          </a:xfrm>
          <a:prstGeom prst="rect">
            <a:avLst/>
          </a:prstGeom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622995" y="1072765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0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622995" y="1072765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2958878" y="1876182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Karakter Ekleme :</a:t>
            </a:r>
            <a:endParaRPr lang="tr-TR" dirty="0"/>
          </a:p>
        </p:txBody>
      </p:sp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773600" y="2708920"/>
            <a:ext cx="5045349" cy="2976280"/>
          </a:xfrm>
          <a:prstGeom prst="rect">
            <a:avLst/>
          </a:prstGeom>
        </p:spPr>
      </p:pic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1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622995" y="1072765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2051720" y="1888840"/>
            <a:ext cx="61606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Bir karakter seçin ve ne düşündüklerini göstermek için </a:t>
            </a:r>
          </a:p>
          <a:p>
            <a:r>
              <a:rPr lang="tr-TR" dirty="0"/>
              <a:t>kod ekleyin.</a:t>
            </a:r>
          </a:p>
          <a:p>
            <a:endParaRPr lang="tr-TR" dirty="0"/>
          </a:p>
          <a:p>
            <a:r>
              <a:rPr lang="tr-TR" b="1" dirty="0"/>
              <a:t>Ana Karakter (Öğrenci) : </a:t>
            </a:r>
            <a:r>
              <a:rPr lang="tr-TR" b="1" dirty="0" err="1"/>
              <a:t>Dani</a:t>
            </a:r>
            <a:endParaRPr lang="tr-TR" b="1" dirty="0"/>
          </a:p>
        </p:txBody>
      </p:sp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13"/>
          <p:cNvPicPr/>
          <p:nvPr/>
        </p:nvPicPr>
        <p:blipFill>
          <a:blip r:embed="rId6"/>
          <a:stretch>
            <a:fillRect/>
          </a:stretch>
        </p:blipFill>
        <p:spPr>
          <a:xfrm>
            <a:off x="2969415" y="3356991"/>
            <a:ext cx="4554913" cy="2176937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28" y="3085412"/>
            <a:ext cx="9239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 descr="C:\Users\ilyas\AppData\Local\Microsoft\Windows\INetCache\IE\W6FKEQTG\Scratch_Cat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4" y="4293096"/>
            <a:ext cx="1979048" cy="231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907704" y="1007192"/>
            <a:ext cx="2589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/>
              <a:t>Giriş :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2627784" y="2812872"/>
            <a:ext cx="64087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latin typeface="Google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2079180" y="292204"/>
            <a:ext cx="5119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>
                <a:latin typeface="Charlemagne Std" pitchFamily="82" charset="0"/>
              </a:rPr>
              <a:t>KARAKTERİZASYON</a:t>
            </a:r>
            <a:endParaRPr lang="tr-TR" sz="2800" dirty="0"/>
          </a:p>
        </p:txBody>
      </p:sp>
      <p:pic>
        <p:nvPicPr>
          <p:cNvPr id="2050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Belirtme Çizgisi 2"/>
          <p:cNvSpPr/>
          <p:nvPr/>
        </p:nvSpPr>
        <p:spPr>
          <a:xfrm>
            <a:off x="2550281" y="1963271"/>
            <a:ext cx="5622119" cy="2160866"/>
          </a:xfrm>
          <a:prstGeom prst="wedgeRectCallout">
            <a:avLst>
              <a:gd name="adj1" fmla="val -45936"/>
              <a:gd name="adj2" fmla="val 101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tr-TR" sz="2400" dirty="0">
                <a:latin typeface="Google"/>
                <a:cs typeface="Consolas" panose="020B0609020204030204" pitchFamily="49" charset="0"/>
              </a:rPr>
              <a:t>Bu kodlama etkinliğinde, bir hikayedeki karakteri veya karakterleri ayrıntılı olarak tanımlayan bir proje yapmaya çalışacağız.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0770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588271" y="933869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907704" y="1700808"/>
            <a:ext cx="55915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Karakterinizi sahne boyunca hareket ettirmek ve  </a:t>
            </a:r>
          </a:p>
          <a:p>
            <a:r>
              <a:rPr lang="tr-TR" dirty="0"/>
              <a:t>karaktere ait bazı kişilik özelliklerini veya ruh</a:t>
            </a:r>
          </a:p>
          <a:p>
            <a:r>
              <a:rPr lang="tr-TR" dirty="0"/>
              <a:t>hallerini ortaya çıkarmak için hareket kodu </a:t>
            </a:r>
          </a:p>
          <a:p>
            <a:r>
              <a:rPr lang="tr-TR" dirty="0"/>
              <a:t>bloklarını kullanın.</a:t>
            </a:r>
          </a:p>
          <a:p>
            <a:r>
              <a:rPr lang="tr-TR" b="1" dirty="0"/>
              <a:t>Ana Karakter (Öğrenci) : </a:t>
            </a:r>
            <a:r>
              <a:rPr lang="tr-TR" b="1" dirty="0" err="1"/>
              <a:t>Dani</a:t>
            </a:r>
            <a:endParaRPr lang="tr-TR" b="1" dirty="0"/>
          </a:p>
        </p:txBody>
      </p:sp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si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514216" y="3209961"/>
            <a:ext cx="5154128" cy="324337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28" y="3085412"/>
            <a:ext cx="9239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75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588271" y="933869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907704" y="1700808"/>
            <a:ext cx="62872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Hikayene öğretmen veya arkadaş gibi başka bir yardımcı</a:t>
            </a:r>
          </a:p>
          <a:p>
            <a:r>
              <a:rPr lang="tr-TR" dirty="0"/>
              <a:t>karakter ekle.</a:t>
            </a:r>
          </a:p>
          <a:p>
            <a:r>
              <a:rPr lang="tr-TR" b="1" dirty="0"/>
              <a:t>Yardımcı Karakter(Öğretmen) : </a:t>
            </a:r>
            <a:r>
              <a:rPr lang="tr-TR" b="1" dirty="0" err="1"/>
              <a:t>Abby</a:t>
            </a:r>
            <a:endParaRPr lang="tr-TR" b="1" dirty="0"/>
          </a:p>
        </p:txBody>
      </p:sp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13"/>
          <p:cNvPicPr/>
          <p:nvPr/>
        </p:nvPicPr>
        <p:blipFill>
          <a:blip r:embed="rId6"/>
          <a:stretch>
            <a:fillRect/>
          </a:stretch>
        </p:blipFill>
        <p:spPr>
          <a:xfrm>
            <a:off x="2484447" y="2779498"/>
            <a:ext cx="4792040" cy="314833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31" y="2492896"/>
            <a:ext cx="11811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99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588271" y="933869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907704" y="1700808"/>
            <a:ext cx="65309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Ana </a:t>
            </a:r>
            <a:r>
              <a:rPr lang="tr-TR" dirty="0" err="1"/>
              <a:t>karkterin</a:t>
            </a:r>
            <a:r>
              <a:rPr lang="tr-TR" dirty="0"/>
              <a:t> yardımcı karakterin konuşmasın bitirmesini</a:t>
            </a:r>
          </a:p>
          <a:p>
            <a:r>
              <a:rPr lang="tr-TR" dirty="0"/>
              <a:t>sağlayalım.</a:t>
            </a:r>
          </a:p>
          <a:p>
            <a:r>
              <a:rPr lang="tr-TR" b="1" dirty="0"/>
              <a:t>Ana Karakter (Öğrenci) : </a:t>
            </a:r>
            <a:r>
              <a:rPr lang="tr-TR" b="1" dirty="0" err="1"/>
              <a:t>Dani</a:t>
            </a:r>
            <a:endParaRPr lang="tr-TR" b="1" dirty="0"/>
          </a:p>
        </p:txBody>
      </p:sp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28" y="3085412"/>
            <a:ext cx="9239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Resim 14"/>
          <p:cNvPicPr/>
          <p:nvPr/>
        </p:nvPicPr>
        <p:blipFill>
          <a:blip r:embed="rId7"/>
          <a:stretch>
            <a:fillRect/>
          </a:stretch>
        </p:blipFill>
        <p:spPr>
          <a:xfrm>
            <a:off x="2506151" y="2687954"/>
            <a:ext cx="5316977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6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ilyas\AppData\Local\Microsoft\Windows\INetCache\IE\JB9NVCDX\triangle-3606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83" y="2151458"/>
            <a:ext cx="1073363" cy="9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588271" y="933869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Hikayeyi Kodlama 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907704" y="1700808"/>
            <a:ext cx="5735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Hikayene beklenmedik veya şaşırtıcı bir nesne ekle.</a:t>
            </a:r>
          </a:p>
          <a:p>
            <a:r>
              <a:rPr lang="tr-TR" dirty="0"/>
              <a:t>Örneğin bir kalem.</a:t>
            </a:r>
          </a:p>
          <a:p>
            <a:r>
              <a:rPr lang="tr-TR" b="1" dirty="0"/>
              <a:t>Yardımcı Karakter(Kalem) : </a:t>
            </a:r>
            <a:r>
              <a:rPr lang="tr-TR" b="1" dirty="0" err="1"/>
              <a:t>Pencil</a:t>
            </a:r>
            <a:endParaRPr lang="tr-TR" b="1" dirty="0"/>
          </a:p>
        </p:txBody>
      </p:sp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77" y="-225690"/>
            <a:ext cx="2512728" cy="17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ilyas\AppData\Local\Microsoft\Windows\INetCache\IE\W6FKEQTG\magnifier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916" y="1607357"/>
            <a:ext cx="25150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Resim 14"/>
          <p:cNvPicPr/>
          <p:nvPr/>
        </p:nvPicPr>
        <p:blipFill>
          <a:blip r:embed="rId6"/>
          <a:stretch>
            <a:fillRect/>
          </a:stretch>
        </p:blipFill>
        <p:spPr>
          <a:xfrm>
            <a:off x="3059832" y="2852936"/>
            <a:ext cx="3024336" cy="36004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70" y="3088973"/>
            <a:ext cx="1485894" cy="159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39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41"/>
          <p:cNvSpPr txBox="1"/>
          <p:nvPr/>
        </p:nvSpPr>
        <p:spPr>
          <a:xfrm>
            <a:off x="1106100" y="306675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Bilgisayar Bilimi </a:t>
            </a:r>
            <a:r>
              <a:rPr lang="tr-TR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Scratch</a:t>
            </a:r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Kodlama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662504" y="2420889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LYS-2020</a:t>
            </a:r>
          </a:p>
        </p:txBody>
      </p:sp>
      <p:pic>
        <p:nvPicPr>
          <p:cNvPr id="18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58369" y="1175488"/>
            <a:ext cx="1347470" cy="817245"/>
          </a:xfrm>
          <a:prstGeom prst="rect">
            <a:avLst/>
          </a:prstGeom>
          <a:ln/>
        </p:spPr>
      </p:pic>
      <p:grpSp>
        <p:nvGrpSpPr>
          <p:cNvPr id="3" name="Grup 2"/>
          <p:cNvGrpSpPr/>
          <p:nvPr/>
        </p:nvGrpSpPr>
        <p:grpSpPr>
          <a:xfrm>
            <a:off x="2195736" y="3645024"/>
            <a:ext cx="4680520" cy="1512168"/>
            <a:chOff x="2195736" y="2643758"/>
            <a:chExt cx="4680520" cy="1512168"/>
          </a:xfrm>
        </p:grpSpPr>
        <p:grpSp>
          <p:nvGrpSpPr>
            <p:cNvPr id="19" name="Grup 18"/>
            <p:cNvGrpSpPr/>
            <p:nvPr/>
          </p:nvGrpSpPr>
          <p:grpSpPr>
            <a:xfrm>
              <a:off x="2195736" y="2643758"/>
              <a:ext cx="4680520" cy="1512168"/>
              <a:chOff x="152400" y="152400"/>
              <a:chExt cx="2813797" cy="1068904"/>
            </a:xfrm>
          </p:grpSpPr>
          <p:pic>
            <p:nvPicPr>
              <p:cNvPr id="20" name="Shape 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2400" y="152400"/>
                <a:ext cx="2571750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Metin Kutusu 29"/>
              <p:cNvSpPr txBox="1"/>
              <p:nvPr/>
            </p:nvSpPr>
            <p:spPr>
              <a:xfrm>
                <a:off x="1229450" y="221250"/>
                <a:ext cx="1736747" cy="10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tr-TR" sz="12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Google Sans Medium"/>
                    <a:ea typeface="Google Sans Medium"/>
                    <a:cs typeface="Google Sans Medium"/>
                  </a:rPr>
                  <a:t> </a:t>
                </a:r>
                <a:endParaRPr lang="tr-TR" sz="1200" dirty="0">
                  <a:highlight>
                    <a:srgbClr val="FFFFFF"/>
                  </a:highlight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</a:pPr>
                <a:r>
                  <a:rPr lang="tr-TR" sz="120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Google Sans Medium"/>
                    <a:ea typeface="Google Sans Medium"/>
                    <a:cs typeface="Google Sans Medium"/>
                  </a:rPr>
                  <a:t> </a:t>
                </a:r>
                <a:endParaRPr lang="tr-TR" sz="1200" dirty="0">
                  <a:highlight>
                    <a:srgbClr val="FFFFFF"/>
                  </a:highlight>
                  <a:latin typeface="Times New Roman"/>
                  <a:ea typeface="Times New Roman"/>
                </a:endParaRPr>
              </a:p>
            </p:txBody>
          </p:sp>
        </p:grpSp>
        <p:pic>
          <p:nvPicPr>
            <p:cNvPr id="22" name="image7.png"/>
            <p:cNvPicPr/>
            <p:nvPr/>
          </p:nvPicPr>
          <p:blipFill>
            <a:blip r:embed="rId5"/>
            <a:srcRect l="-2432" t="-8823" r="-1979" b="-8823"/>
            <a:stretch>
              <a:fillRect/>
            </a:stretch>
          </p:blipFill>
          <p:spPr>
            <a:xfrm>
              <a:off x="4219354" y="2882296"/>
              <a:ext cx="2028825" cy="190500"/>
            </a:xfrm>
            <a:prstGeom prst="rect">
              <a:avLst/>
            </a:prstGeom>
            <a:ln/>
          </p:spPr>
        </p:pic>
      </p:grpSp>
      <p:sp>
        <p:nvSpPr>
          <p:cNvPr id="4" name="Dikdörtgen 3"/>
          <p:cNvSpPr/>
          <p:nvPr/>
        </p:nvSpPr>
        <p:spPr>
          <a:xfrm>
            <a:off x="1986380" y="5153280"/>
            <a:ext cx="5091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Açık Kaynak – Açık Geliştirilebilir Müfredat</a:t>
            </a:r>
          </a:p>
          <a:p>
            <a:pPr lvl="0" algn="ctr"/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 Source - </a:t>
            </a:r>
            <a:r>
              <a:rPr lang="tr-TR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</a:t>
            </a:r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tr-TR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Circulium</a:t>
            </a:r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1822786" y="302840"/>
            <a:ext cx="5996163" cy="708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2588271" y="933869"/>
            <a:ext cx="4325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Çalışmanın Sonu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storage.googleapis.com/files.cs-first.com/Characterization/Characterization_ThemeIllust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-171399"/>
            <a:ext cx="2426868" cy="16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268760"/>
            <a:ext cx="5580620" cy="46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0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 descr="C:\Users\ilyas\AppData\Local\Microsoft\Windows\INetCache\IE\W6FKEQTG\Scratch_Cat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9" y="3643869"/>
            <a:ext cx="1979048" cy="231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1835696" y="1628507"/>
            <a:ext cx="5832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Etkinlik Detayları:</a:t>
            </a:r>
            <a:endParaRPr lang="tr-TR" sz="3600" b="1" dirty="0"/>
          </a:p>
        </p:txBody>
      </p:sp>
      <p:sp>
        <p:nvSpPr>
          <p:cNvPr id="12" name="Dikdörtgen 11"/>
          <p:cNvSpPr/>
          <p:nvPr/>
        </p:nvSpPr>
        <p:spPr>
          <a:xfrm>
            <a:off x="2627784" y="2812872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/>
              <a:t>Scratch</a:t>
            </a:r>
            <a:r>
              <a:rPr lang="tr-TR" sz="2400" dirty="0"/>
              <a:t> projelerinde </a:t>
            </a:r>
            <a:r>
              <a:rPr lang="tr-T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kuklalar</a:t>
            </a:r>
            <a:r>
              <a:rPr lang="tr-TR" sz="2400" dirty="0"/>
              <a:t> olarak adlandırılan özel nesneler kullanılır. </a:t>
            </a:r>
            <a:endParaRPr lang="tr-TR" sz="2400" dirty="0">
              <a:latin typeface="Google"/>
              <a:cs typeface="Consolas" panose="020B0609020204030204" pitchFamily="49" charset="0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2641208" y="3861048"/>
            <a:ext cx="5819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Hikayelerimizde karakter olarak onları kullanırız.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79180" y="292204"/>
            <a:ext cx="5119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>
                <a:latin typeface="Charlemagne Std" pitchFamily="82" charset="0"/>
              </a:rPr>
              <a:t>KARAKTERİZASYON</a:t>
            </a:r>
            <a:endParaRPr lang="tr-TR" sz="2800" dirty="0"/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8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835696" y="1628507"/>
            <a:ext cx="72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Etkinlik Detayları:</a:t>
            </a:r>
            <a:endParaRPr lang="tr-TR" sz="3600" b="1" dirty="0"/>
          </a:p>
        </p:txBody>
      </p:sp>
      <p:sp>
        <p:nvSpPr>
          <p:cNvPr id="12" name="Dikdörtgen 11"/>
          <p:cNvSpPr/>
          <p:nvPr/>
        </p:nvSpPr>
        <p:spPr>
          <a:xfrm>
            <a:off x="2627784" y="2812872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Seçtiğimiz bir karaktere farklı kostümler giydirebilir karakterin görünümünü değiştirebiliriz.</a:t>
            </a:r>
            <a:endParaRPr lang="tr-TR" sz="2400" dirty="0">
              <a:latin typeface="Google"/>
              <a:cs typeface="Consolas" panose="020B0609020204030204" pitchFamily="49" charset="0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2627784" y="4389583"/>
            <a:ext cx="5819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Karakterimizi hayvana, metine, insana, araca vs. benzetebiliriz.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6" y="2564904"/>
            <a:ext cx="1704206" cy="35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0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1547664" y="166328"/>
            <a:ext cx="5544616" cy="8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endParaRPr lang="tr-TR" sz="3600" dirty="0"/>
          </a:p>
        </p:txBody>
      </p:sp>
      <p:sp>
        <p:nvSpPr>
          <p:cNvPr id="12" name="Dikdörtgen 11"/>
          <p:cNvSpPr/>
          <p:nvPr/>
        </p:nvSpPr>
        <p:spPr>
          <a:xfrm>
            <a:off x="755576" y="2075364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“</a:t>
            </a:r>
            <a:r>
              <a:rPr lang="tr-TR" sz="2400" b="1" i="1" dirty="0"/>
              <a:t>Bir Kukla Seç</a:t>
            </a:r>
            <a:r>
              <a:rPr lang="tr-TR" sz="2400" dirty="0"/>
              <a:t>” bölümünden </a:t>
            </a:r>
            <a:r>
              <a:rPr lang="tr-TR" sz="2400" dirty="0" err="1"/>
              <a:t>Scratch</a:t>
            </a:r>
            <a:r>
              <a:rPr lang="tr-TR" sz="2400" dirty="0"/>
              <a:t> programının bizlere sunduğu hazır karakterlerden seçebilir, bilgisayarımızda yüklü olan bir öğeyi açabilir veya kendimiz yeni bir karakter çizebiliriz.</a:t>
            </a:r>
          </a:p>
        </p:txBody>
      </p:sp>
      <p:pic>
        <p:nvPicPr>
          <p:cNvPr id="7" name="Resim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43708" y="3933056"/>
            <a:ext cx="4752528" cy="2382336"/>
          </a:xfrm>
          <a:prstGeom prst="rect">
            <a:avLst/>
          </a:prstGeom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116632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1701750" y="908720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Etkinlik Detayları: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115072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714333" y="1172943"/>
            <a:ext cx="41538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Etkinlik Detayları:</a:t>
            </a:r>
            <a:endParaRPr lang="tr-TR" sz="3600" b="1" dirty="0"/>
          </a:p>
        </p:txBody>
      </p:sp>
      <p:sp>
        <p:nvSpPr>
          <p:cNvPr id="12" name="Dikdörtgen 11"/>
          <p:cNvSpPr/>
          <p:nvPr/>
        </p:nvSpPr>
        <p:spPr>
          <a:xfrm>
            <a:off x="1759678" y="1772816"/>
            <a:ext cx="6577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Kod blokları karakterimize istediğimizi yaptırabilmemiz için kolay tasarımıyla bizlere sunulmuş araçlardır.</a:t>
            </a: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53" y="1705015"/>
            <a:ext cx="723827" cy="499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4" y="3356992"/>
            <a:ext cx="2357799" cy="258064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2339752" y="2996952"/>
            <a:ext cx="58231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Kod bloklarında bulunan kodları alt alta sıralayıp komut dizisi oluşturabiliriz.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Böylece karakterimizin hareket etmesini, konuşmasını, müzik çalmasını, işlemler yapabilmesini sağlayabiliriz.</a:t>
            </a:r>
          </a:p>
        </p:txBody>
      </p:sp>
    </p:spTree>
    <p:extLst>
      <p:ext uri="{BB962C8B-B14F-4D97-AF65-F5344CB8AC3E}">
        <p14:creationId xmlns:p14="http://schemas.microsoft.com/office/powerpoint/2010/main" val="218415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2" name="Dikdörtgen 11"/>
          <p:cNvSpPr/>
          <p:nvPr/>
        </p:nvSpPr>
        <p:spPr>
          <a:xfrm>
            <a:off x="323528" y="1916832"/>
            <a:ext cx="64087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Bu etkinlikte okul ödevini zamanında getiremeyen bir karakterin hikayesini kodlamaya çalışacağız. </a:t>
            </a:r>
          </a:p>
          <a:p>
            <a:endParaRPr lang="tr-TR" sz="2400" dirty="0"/>
          </a:p>
          <a:p>
            <a:r>
              <a:rPr lang="tr-TR" sz="2400" dirty="0"/>
              <a:t>Öğrenciler bu karakteri davranışları, düşünceleri ve sözcükleriyle açıklarlar. </a:t>
            </a:r>
          </a:p>
          <a:p>
            <a:endParaRPr lang="tr-TR" sz="2400" dirty="0"/>
          </a:p>
          <a:p>
            <a:r>
              <a:rPr lang="tr-TR" sz="2400" dirty="0"/>
              <a:t>Bu karakterler güncel olaylardan, tarihsel figürlerden veya öğrencilerin yakın çevrelerinden tanıdığı kimseler olabilir.</a:t>
            </a:r>
            <a:endParaRPr lang="tr-TR" sz="2400" dirty="0">
              <a:latin typeface="Google"/>
              <a:cs typeface="Consolas" panose="020B0609020204030204" pitchFamily="49" charset="0"/>
            </a:endParaRPr>
          </a:p>
        </p:txBody>
      </p:sp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1759678" y="1160740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Etkinlik Detayları:</a:t>
            </a:r>
            <a:endParaRPr lang="tr-TR" sz="3600" b="1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58" y="2204864"/>
            <a:ext cx="2255906" cy="18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915163" y="1346170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Ele Alınan Konular 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8" y="3356991"/>
            <a:ext cx="1547810" cy="339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1843265" y="2420888"/>
            <a:ext cx="69127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tr-TR" sz="2000" dirty="0"/>
              <a:t>Olay bloklarını kullanma (Bayrak tıklandığında gibi)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tr-TR" sz="2000" dirty="0"/>
              <a:t>Bir karakter seçerek hikayeye başlamak için en az üç kez “Görünüm” bloğu sıralayarak karakteri konuşturmak.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tr-TR" sz="2000" dirty="0"/>
              <a:t>Hikayelerini canlandırmak için hareket blokları kullanımı yapmak.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tr-TR" sz="2000" dirty="0"/>
              <a:t>İki karakter arasında diyalog kurmak için bekleme bloklarını kullanmak.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0636">
            <a:off x="133945" y="2323405"/>
            <a:ext cx="1759678" cy="5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1"/>
          <p:cNvSpPr txBox="1">
            <a:spLocks/>
          </p:cNvSpPr>
          <p:nvPr/>
        </p:nvSpPr>
        <p:spPr>
          <a:xfrm>
            <a:off x="966768" y="144016"/>
            <a:ext cx="7344816" cy="16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tx1"/>
                </a:solidFill>
                <a:latin typeface="Charlemagne Std" pitchFamily="82" charset="0"/>
              </a:rPr>
              <a:t>KARAKTERİZASYON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11" name="Dikdörtgen 10"/>
          <p:cNvSpPr/>
          <p:nvPr/>
        </p:nvSpPr>
        <p:spPr>
          <a:xfrm>
            <a:off x="1822786" y="1314969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/>
              <a:t>Öğrenme Hedefleri 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0" y="3277040"/>
            <a:ext cx="1704206" cy="35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48264" y="415937"/>
            <a:ext cx="1691067" cy="11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orage.googleapis.com/files.cs-first.com/Characterization/Characterization_theme%20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54" y="135824"/>
            <a:ext cx="1487624" cy="14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2051720" y="2420888"/>
            <a:ext cx="69127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tr-TR" sz="2000" dirty="0">
                <a:hlinkClick r:id="rId5"/>
              </a:rPr>
              <a:t>Paralellik</a:t>
            </a:r>
            <a:r>
              <a:rPr lang="tr-TR" sz="2000" dirty="0"/>
              <a:t>: Bağımsız ya da birbirine bağımlı olarak </a:t>
            </a:r>
            <a:r>
              <a:rPr lang="tr-TR" sz="2000" u="sng" dirty="0"/>
              <a:t>aynı anda</a:t>
            </a:r>
            <a:r>
              <a:rPr lang="tr-TR" sz="2000" dirty="0"/>
              <a:t> gerçekleşen olayların sürecini ifade eder. </a:t>
            </a:r>
          </a:p>
          <a:p>
            <a:pPr lvl="0" fontAlgn="base"/>
            <a:endParaRPr lang="tr-TR" sz="2000" dirty="0"/>
          </a:p>
          <a:p>
            <a:pPr lvl="0" fontAlgn="base"/>
            <a:r>
              <a:rPr lang="tr-TR" sz="2000" u="sng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Hata</a:t>
            </a:r>
            <a:r>
              <a:rPr lang="tr-TR" sz="2000" u="sng" dirty="0">
                <a:solidFill>
                  <a:schemeClr val="accent1">
                    <a:lumMod val="75000"/>
                  </a:schemeClr>
                </a:solidFill>
              </a:rPr>
              <a:t> Ayıklama</a:t>
            </a:r>
            <a:r>
              <a:rPr lang="tr-TR" sz="2000" dirty="0"/>
              <a:t>: Bir program istenildiği şekilde çalışmadığı zaman, programdaki hataları tespit etme ve çözme sürecidir.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tr-TR" sz="2000" dirty="0"/>
          </a:p>
          <a:p>
            <a:pPr lvl="0" fontAlgn="base"/>
            <a:r>
              <a:rPr lang="tr-TR" sz="2000" u="sng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Kontrol</a:t>
            </a:r>
            <a:r>
              <a:rPr lang="tr-TR" sz="2000" u="sng" dirty="0">
                <a:solidFill>
                  <a:schemeClr val="accent1">
                    <a:lumMod val="75000"/>
                  </a:schemeClr>
                </a:solidFill>
              </a:rPr>
              <a:t> Yapıları </a:t>
            </a:r>
            <a:r>
              <a:rPr lang="tr-TR" sz="2000" dirty="0"/>
              <a:t>: Bir programın çalışma şeklinin yönünü veya akış düzenini belirleyen kod bölümleridir. Bu aktivitedeki kontrol yapısı döngülere odaklanır.</a:t>
            </a:r>
          </a:p>
          <a:p>
            <a:pPr lvl="0" fontAlgn="base"/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0636">
            <a:off x="86928" y="2167728"/>
            <a:ext cx="1759678" cy="5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3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mba">
  <a:themeElements>
    <a:clrScheme name="Cumb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umb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umb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433</TotalTime>
  <Words>604</Words>
  <Application>Microsoft Office PowerPoint</Application>
  <PresentationFormat>Ekran Gösterisi (4:3)</PresentationFormat>
  <Paragraphs>128</Paragraphs>
  <Slides>25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6" baseType="lpstr">
      <vt:lpstr>Arial</vt:lpstr>
      <vt:lpstr>Calibri</vt:lpstr>
      <vt:lpstr>Century Schoolbook</vt:lpstr>
      <vt:lpstr>Charlemagne Std</vt:lpstr>
      <vt:lpstr>Google</vt:lpstr>
      <vt:lpstr>Google Sans Medium</vt:lpstr>
      <vt:lpstr>Montserrat</vt:lpstr>
      <vt:lpstr>Times New Roman</vt:lpstr>
      <vt:lpstr>Wingdings</vt:lpstr>
      <vt:lpstr>Wingdings 2</vt:lpstr>
      <vt:lpstr>Cumba</vt:lpstr>
      <vt:lpstr>KARAKTERİZASYON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KARAKTERİZASYON </dc:title>
  <dc:creator>ilyas</dc:creator>
  <cp:lastModifiedBy>ilyas</cp:lastModifiedBy>
  <cp:revision>33</cp:revision>
  <dcterms:created xsi:type="dcterms:W3CDTF">2019-11-08T05:29:05Z</dcterms:created>
  <dcterms:modified xsi:type="dcterms:W3CDTF">2021-12-04T12:40:37Z</dcterms:modified>
</cp:coreProperties>
</file>